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60" r:id="rId5"/>
    <p:sldId id="261" r:id="rId6"/>
    <p:sldId id="265" r:id="rId7"/>
    <p:sldId id="264" r:id="rId8"/>
    <p:sldId id="266" r:id="rId9"/>
    <p:sldId id="267" r:id="rId10"/>
    <p:sldId id="268" r:id="rId11"/>
    <p:sldId id="262" r:id="rId12"/>
    <p:sldId id="257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82528B-0A3E-4C2C-B62B-01C21A67EB26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BF6B11-0569-4059-B72F-E9E846BC47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82528B-0A3E-4C2C-B62B-01C21A67EB26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F6B11-0569-4059-B72F-E9E846BC47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82528B-0A3E-4C2C-B62B-01C21A67EB26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F6B11-0569-4059-B72F-E9E846BC47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82528B-0A3E-4C2C-B62B-01C21A67EB26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F6B11-0569-4059-B72F-E9E846BC47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82528B-0A3E-4C2C-B62B-01C21A67EB26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F6B11-0569-4059-B72F-E9E846BC47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82528B-0A3E-4C2C-B62B-01C21A67EB26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F6B11-0569-4059-B72F-E9E846BC47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82528B-0A3E-4C2C-B62B-01C21A67EB26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F6B11-0569-4059-B72F-E9E846BC47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82528B-0A3E-4C2C-B62B-01C21A67EB26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F6B11-0569-4059-B72F-E9E846BC47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82528B-0A3E-4C2C-B62B-01C21A67EB26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F6B11-0569-4059-B72F-E9E846BC47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82528B-0A3E-4C2C-B62B-01C21A67EB26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BF6B11-0569-4059-B72F-E9E846BC47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82528B-0A3E-4C2C-B62B-01C21A67EB26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BF6B11-0569-4059-B72F-E9E846BC47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82528B-0A3E-4C2C-B62B-01C21A67EB26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BF6B11-0569-4059-B72F-E9E846BC47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fs00.infourok.ru/images/doc/135/157320/img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00364" y="1285860"/>
            <a:ext cx="5429288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В методическую копилку куратора:</a:t>
            </a:r>
          </a:p>
          <a:p>
            <a:pPr algn="ctr"/>
            <a:endParaRPr lang="ru-RU" sz="2400" dirty="0" smtClean="0">
              <a:latin typeface="Cambria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Cambria" pitchFamily="18" charset="0"/>
              </a:rPr>
              <a:t>«Использование современных педагогических достижений, инновационных форм и методов </a:t>
            </a:r>
          </a:p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Cambria" pitchFamily="18" charset="0"/>
              </a:rPr>
              <a:t>в практике идеологической и воспитательной работы»</a:t>
            </a:r>
            <a:endParaRPr lang="ru-RU" sz="24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7686" y="4857760"/>
            <a:ext cx="4500595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latin typeface="Cambria" pitchFamily="18" charset="0"/>
              </a:rPr>
              <a:t>Подготовила: Шах Светлана Николаевна, </a:t>
            </a:r>
          </a:p>
          <a:p>
            <a:pPr algn="ctr"/>
            <a:r>
              <a:rPr lang="ru-RU" i="1" dirty="0" smtClean="0">
                <a:latin typeface="Cambria" pitchFamily="18" charset="0"/>
              </a:rPr>
              <a:t>куратор группы ЛХ-11</a:t>
            </a:r>
            <a:endParaRPr lang="ru-RU" i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357166"/>
            <a:ext cx="54292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200" b="1" dirty="0" smtClean="0">
                <a:solidFill>
                  <a:srgbClr val="00B050"/>
                </a:solidFill>
                <a:latin typeface="Cambria" pitchFamily="18" charset="0"/>
              </a:rPr>
              <a:t>Инновационные формы и методы</a:t>
            </a: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928662" y="857232"/>
            <a:ext cx="742955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Шоу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имеет три особенности: деление участников на выступающих («сцену») и зрителей («зал»),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соревновательность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на сцене, заготовленный организаторами сценарий. </a:t>
            </a:r>
          </a:p>
          <a:p>
            <a:pPr marR="0" lvl="0" indent="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В любом развёрнутом педагогическом действии есть три блока: подготовка-реализация-анализ итогов. </a:t>
            </a:r>
          </a:p>
          <a:p>
            <a:pPr marR="0" lvl="0" indent="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R="0" lvl="0" indent="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R="0" lvl="0" indent="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000100" y="2428868"/>
            <a:ext cx="7215238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Достоинства шоу:</a:t>
            </a:r>
            <a:endParaRPr kumimoji="0" lang="ru-RU" i="0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обсуждаются проблемы, волнующие учащихся, в привлекательной и достаточно известной для них форме;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аудитория делится на группы, отстаивающие или придерживающиеся различных точек зрения;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ведущий направляет обсуждение на предмет спора, напоминает о правилах ведения дискуссии и о необходимости уважать друг д</a:t>
            </a:r>
            <a:r>
              <a:rPr lang="ru-RU" sz="2000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руга.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270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00B050"/>
                </a:solidFill>
                <a:effectLst/>
                <a:latin typeface="Cambria" pitchFamily="18" charset="0"/>
              </a:rPr>
              <a:t/>
            </a:r>
            <a:br>
              <a:rPr lang="ru-RU" sz="2700" dirty="0" smtClean="0">
                <a:solidFill>
                  <a:srgbClr val="00B050"/>
                </a:solidFill>
                <a:effectLst/>
                <a:latin typeface="Cambria" pitchFamily="18" charset="0"/>
              </a:rPr>
            </a:br>
            <a:r>
              <a:rPr lang="ru-RU" sz="2700" dirty="0" smtClean="0">
                <a:solidFill>
                  <a:srgbClr val="00B050"/>
                </a:solidFill>
                <a:effectLst/>
                <a:latin typeface="Cambria" pitchFamily="18" charset="0"/>
              </a:rPr>
              <a:t>Положительные и отрицательные тенденции использования инноваций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effectLst/>
              <a:latin typeface="Cambr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285860"/>
            <a:ext cx="3971924" cy="4100197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  <a:t>Положительные:</a:t>
            </a:r>
          </a:p>
          <a:p>
            <a:pPr marL="0" lvl="0" indent="360363"/>
            <a:r>
              <a:rPr lang="ru-RU" sz="1800" dirty="0" smtClean="0">
                <a:latin typeface="Cambria" pitchFamily="18" charset="0"/>
              </a:rPr>
              <a:t>оживление и обновление системы воспитательной работы;</a:t>
            </a:r>
          </a:p>
          <a:p>
            <a:pPr marL="0" lvl="0" indent="360363"/>
            <a:r>
              <a:rPr lang="ru-RU" sz="1800" dirty="0" smtClean="0">
                <a:latin typeface="Cambria" pitchFamily="18" charset="0"/>
              </a:rPr>
              <a:t>вовлечение в активное  взаимодействие учащихся, родителей, общественных организаций;</a:t>
            </a:r>
          </a:p>
          <a:p>
            <a:pPr marL="0" lvl="0" indent="360363"/>
            <a:r>
              <a:rPr lang="ru-RU" sz="1800" dirty="0" smtClean="0">
                <a:latin typeface="Cambria" pitchFamily="18" charset="0"/>
              </a:rPr>
              <a:t>результативность и эффективность используемых инновационных технологий.</a:t>
            </a:r>
          </a:p>
          <a:p>
            <a:pPr>
              <a:buNone/>
            </a:pPr>
            <a:endParaRPr lang="ru-RU" b="1" dirty="0">
              <a:solidFill>
                <a:srgbClr val="0070C0"/>
              </a:solidFill>
              <a:latin typeface="Cambr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2" y="1357298"/>
            <a:ext cx="4186238" cy="42862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Cambria" pitchFamily="18" charset="0"/>
              </a:rPr>
              <a:t>Отрицательные:</a:t>
            </a:r>
          </a:p>
          <a:p>
            <a:pPr>
              <a:buNone/>
            </a:pPr>
            <a:endParaRPr lang="ru-RU" sz="9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pPr marL="0" indent="360363"/>
            <a:r>
              <a:rPr lang="ru-RU" sz="1900" dirty="0" smtClean="0">
                <a:latin typeface="Cambria" pitchFamily="18" charset="0"/>
              </a:rPr>
              <a:t>психологическая и моральная неготовность участников воспитательного процесса к инновациям; </a:t>
            </a:r>
          </a:p>
          <a:p>
            <a:pPr marL="0" indent="360363"/>
            <a:r>
              <a:rPr lang="ru-RU" sz="1900" dirty="0" smtClean="0">
                <a:latin typeface="Cambria" pitchFamily="18" charset="0"/>
              </a:rPr>
              <a:t>нежелание расставаться со стереотипами </a:t>
            </a:r>
            <a:r>
              <a:rPr lang="ru-RU" sz="1900" dirty="0" smtClean="0">
                <a:latin typeface="Cambria" pitchFamily="18" charset="0"/>
              </a:rPr>
              <a:t>мышления;</a:t>
            </a:r>
            <a:endParaRPr lang="ru-RU" sz="1900" dirty="0" smtClean="0">
              <a:latin typeface="Cambria" pitchFamily="18" charset="0"/>
            </a:endParaRPr>
          </a:p>
          <a:p>
            <a:pPr marL="0" indent="360363"/>
            <a:r>
              <a:rPr lang="ru-RU" sz="1900" dirty="0" smtClean="0">
                <a:latin typeface="Cambria" pitchFamily="18" charset="0"/>
              </a:rPr>
              <a:t>слабая поддержка нововведений в коллективе;</a:t>
            </a:r>
          </a:p>
          <a:p>
            <a:pPr marL="0" lvl="0" indent="360363"/>
            <a:r>
              <a:rPr lang="ru-RU" sz="1900" dirty="0" smtClean="0">
                <a:latin typeface="Cambria" pitchFamily="18" charset="0"/>
              </a:rPr>
              <a:t>отсутствие должной работы по повышению педагогического мастерства преподавателей и использования инновационных подходов.</a:t>
            </a:r>
          </a:p>
          <a:p>
            <a:pPr>
              <a:buNone/>
            </a:pPr>
            <a:endParaRPr lang="ru-RU" b="1" dirty="0">
              <a:solidFill>
                <a:srgbClr val="0070C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freeppt.ru/Prew/BlueLinesSlaidPrew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143999" cy="70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28728" y="714356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/>
            <a:r>
              <a:rPr lang="ru-RU" sz="3200" b="1" dirty="0" smtClean="0">
                <a:solidFill>
                  <a:srgbClr val="FF0000"/>
                </a:solidFill>
                <a:latin typeface="Cambria" pitchFamily="18" charset="0"/>
              </a:rPr>
              <a:t>Выводы:</a:t>
            </a:r>
            <a:endParaRPr lang="ru-RU" sz="32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85786" y="1428736"/>
            <a:ext cx="750099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Необходимость использования инновационных форм и методов в воспитании – требование времени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R="0" lvl="0" indent="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Эффективность использования инновационных подходов – результат педагогического мастерства  педагога.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fs00.infourok.ru/images/doc/135/157320/img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357554" y="1428736"/>
            <a:ext cx="5286412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Cambria" pitchFamily="18" charset="0"/>
              </a:rPr>
              <a:t>СПАСИБО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Cambria" pitchFamily="18" charset="0"/>
              </a:rPr>
              <a:t>ЗА ВНИМАНИЕ!</a:t>
            </a:r>
            <a:endParaRPr lang="ru-RU" sz="44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4929198"/>
            <a:ext cx="5072098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latin typeface="Cambria" pitchFamily="18" charset="0"/>
              </a:rPr>
              <a:t>Успехов в освоении нового!</a:t>
            </a:r>
            <a:endParaRPr lang="ru-RU" sz="3200" i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rmAutofit lnSpcReduction="10000"/>
          </a:bodyPr>
          <a:lstStyle/>
          <a:p>
            <a:pPr marL="0" indent="360363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ambria" pitchFamily="18" charset="0"/>
              </a:rPr>
              <a:t>Задачи: </a:t>
            </a:r>
          </a:p>
          <a:p>
            <a:pPr lvl="0" algn="just"/>
            <a:r>
              <a:rPr lang="ru-RU" sz="2400" dirty="0" smtClean="0">
                <a:latin typeface="Cambria" pitchFamily="18" charset="0"/>
              </a:rPr>
              <a:t>раскрыть суть понятия </a:t>
            </a:r>
            <a:r>
              <a:rPr lang="ru-RU" sz="2400" i="1" dirty="0" smtClean="0">
                <a:latin typeface="Cambria" pitchFamily="18" charset="0"/>
              </a:rPr>
              <a:t>«инновация» </a:t>
            </a:r>
            <a:r>
              <a:rPr lang="ru-RU" sz="2400" dirty="0" smtClean="0">
                <a:latin typeface="Cambria" pitchFamily="18" charset="0"/>
              </a:rPr>
              <a:t>в воспитательной работе; </a:t>
            </a:r>
          </a:p>
          <a:p>
            <a:pPr lvl="0" algn="just"/>
            <a:r>
              <a:rPr lang="ru-RU" sz="2400" dirty="0" smtClean="0">
                <a:latin typeface="Cambria" pitchFamily="18" charset="0"/>
              </a:rPr>
              <a:t>охарактеризовать инновации, используемые в системе идеологической и воспитательной работы;</a:t>
            </a:r>
          </a:p>
          <a:p>
            <a:pPr lvl="0" algn="just"/>
            <a:r>
              <a:rPr lang="ru-RU" sz="2400" dirty="0" smtClean="0">
                <a:latin typeface="Cambria" pitchFamily="18" charset="0"/>
              </a:rPr>
              <a:t>показать положительные и отрицательные тенденции использования инновационных форм и методов в практике идеологической и воспитательной работы;</a:t>
            </a:r>
          </a:p>
          <a:p>
            <a:pPr algn="just"/>
            <a:r>
              <a:rPr lang="ru-RU" sz="2400" dirty="0" smtClean="0">
                <a:latin typeface="Cambria" pitchFamily="18" charset="0"/>
              </a:rPr>
              <a:t>сделать выводы об эффективности использования инновационных форм и методов в практике идеологической и воспитательной работы.</a:t>
            </a:r>
            <a:endParaRPr lang="ru-RU" sz="2400" dirty="0">
              <a:latin typeface="Cambr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14446"/>
          </a:xfrm>
        </p:spPr>
        <p:txBody>
          <a:bodyPr>
            <a:noAutofit/>
          </a:bodyPr>
          <a:lstStyle/>
          <a:p>
            <a:pPr indent="360363" algn="just"/>
            <a:r>
              <a:rPr lang="ru-RU" sz="2400" dirty="0" smtClean="0">
                <a:solidFill>
                  <a:srgbClr val="002060"/>
                </a:solidFill>
                <a:effectLst/>
                <a:latin typeface="Cambria" pitchFamily="18" charset="0"/>
              </a:rPr>
              <a:t>Цель:</a:t>
            </a:r>
            <a:r>
              <a:rPr lang="ru-RU" sz="2400" b="0" dirty="0" smtClean="0">
                <a:effectLst/>
                <a:latin typeface="Cambria" pitchFamily="18" charset="0"/>
              </a:rPr>
              <a:t>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Cambria" pitchFamily="18" charset="0"/>
              </a:rPr>
              <a:t>проанализировать эффективность и результативность использования инновационных форм и методов в практике идеологической и воспитательной работы.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 fontScale="85000" lnSpcReduction="10000"/>
          </a:bodyPr>
          <a:lstStyle/>
          <a:p>
            <a:pPr marL="0" indent="360363">
              <a:buNone/>
            </a:pPr>
            <a:endParaRPr lang="ru-RU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360363">
              <a:buNone/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Педагогическая 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инновация – это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:</a:t>
            </a:r>
            <a:endParaRPr lang="ru-RU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lvl="0" indent="360363" algn="just"/>
            <a:r>
              <a:rPr lang="ru-RU" dirty="0" smtClean="0">
                <a:latin typeface="Cambria" pitchFamily="18" charset="0"/>
              </a:rPr>
              <a:t>процесс обновления или совершенствования теории и практики, который оптимизирует достижение её цели;</a:t>
            </a:r>
          </a:p>
          <a:p>
            <a:pPr marL="0" lvl="0" indent="360363" algn="just"/>
            <a:r>
              <a:rPr lang="ru-RU" dirty="0" smtClean="0">
                <a:latin typeface="Cambria" pitchFamily="18" charset="0"/>
              </a:rPr>
              <a:t>процесс создания, распространения и использования новых средств (нововведений) для решения тех или иных педагогических проблем, которые до этого решались по-другому;</a:t>
            </a:r>
          </a:p>
          <a:p>
            <a:pPr marL="0" lvl="0" indent="360363" algn="just"/>
            <a:r>
              <a:rPr lang="ru-RU" dirty="0" smtClean="0">
                <a:latin typeface="Cambria" pitchFamily="18" charset="0"/>
              </a:rPr>
              <a:t>результат творческого поиска оригинальных, нестандартных решений разнообразных педагогических проблем;</a:t>
            </a:r>
          </a:p>
          <a:p>
            <a:pPr marL="0" lvl="0" indent="360363" algn="just"/>
            <a:r>
              <a:rPr lang="ru-RU" dirty="0" smtClean="0">
                <a:latin typeface="Cambria" pitchFamily="18" charset="0"/>
              </a:rPr>
              <a:t>актуальные и системные новообразования, которые возникают на основе разнообразных инициатив и нововведений, становятся перспективными в контексте эволюции образования и позитивно влияют на её развитие.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0" dirty="0" smtClean="0">
                <a:effectLst/>
                <a:latin typeface="Cambria" pitchFamily="18" charset="0"/>
              </a:rPr>
              <a:t/>
            </a:r>
            <a:br>
              <a:rPr lang="ru-RU" sz="2700" b="0" dirty="0" smtClean="0">
                <a:effectLst/>
                <a:latin typeface="Cambria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effectLst/>
                <a:latin typeface="Cambria" pitchFamily="18" charset="0"/>
              </a:rPr>
              <a:t>Суть понятия «инновация» в воспитательной работе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1" y="571479"/>
          <a:ext cx="8643999" cy="6000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9"/>
                <a:gridCol w="3000396"/>
                <a:gridCol w="3071834"/>
              </a:tblGrid>
              <a:tr h="74936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Параметры</a:t>
                      </a: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педагогической системы</a:t>
                      </a:r>
                      <a:endParaRPr lang="ru-RU" sz="14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Традиционная школа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Инновационная школа</a:t>
                      </a:r>
                      <a:endParaRPr lang="ru-RU" sz="16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689838"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Философская основа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60363" algn="just"/>
                      <a:r>
                        <a:rPr kumimoji="0" lang="ru-RU" sz="1400" kern="1200" dirty="0" smtClean="0">
                          <a:solidFill>
                            <a:srgbClr val="0070C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Педагогика давления, принуждения.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60363" algn="just"/>
                      <a:r>
                        <a:rPr kumimoji="0" lang="ru-RU" sz="1300" kern="1200" dirty="0" smtClean="0">
                          <a:solidFill>
                            <a:srgbClr val="00B05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Педагогика гуманизма, личностно-ориентированная, свободное воспитание.</a:t>
                      </a:r>
                      <a:endParaRPr lang="ru-RU" sz="1300" dirty="0">
                        <a:solidFill>
                          <a:srgbClr val="00B05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1088411"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Цели 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60363" algn="just"/>
                      <a:r>
                        <a:rPr kumimoji="0" lang="ru-RU" sz="1400" kern="1200" dirty="0" smtClean="0">
                          <a:solidFill>
                            <a:srgbClr val="0070C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Воспитание личности с определёнными качествами.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60363" algn="just"/>
                      <a:r>
                        <a:rPr kumimoji="0" lang="ru-RU" sz="1300" kern="1200" dirty="0" smtClean="0">
                          <a:solidFill>
                            <a:srgbClr val="00B05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Развитие у личности разнообразных форм мышления, воспитания духовности, моральности на основе общечеловеческих ценностей.</a:t>
                      </a:r>
                      <a:endParaRPr lang="ru-RU" sz="1300" dirty="0">
                        <a:solidFill>
                          <a:srgbClr val="00B05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01473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Характер взаимодействия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60363" algn="just"/>
                      <a:r>
                        <a:rPr kumimoji="0" lang="ru-RU" sz="1400" kern="1200" dirty="0" smtClean="0">
                          <a:solidFill>
                            <a:srgbClr val="0070C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Учащиеся выступают объектом воспитания.</a:t>
                      </a:r>
                      <a:r>
                        <a:rPr kumimoji="0" lang="ru-RU" sz="1400" kern="1200" baseline="0" dirty="0" smtClean="0">
                          <a:solidFill>
                            <a:srgbClr val="0070C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П</a:t>
                      </a:r>
                      <a:r>
                        <a:rPr kumimoji="0" lang="ru-RU" sz="1400" kern="1200" dirty="0" smtClean="0">
                          <a:solidFill>
                            <a:srgbClr val="0070C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едагогические требования.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60363" algn="just"/>
                      <a:r>
                        <a:rPr kumimoji="0" lang="ru-RU" sz="1300" kern="1200" dirty="0" smtClean="0">
                          <a:solidFill>
                            <a:srgbClr val="00B05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Учащиеся являются субъектом общения. Сотрудничество, совместное творчество.</a:t>
                      </a:r>
                      <a:endParaRPr lang="ru-RU" sz="1300" dirty="0">
                        <a:solidFill>
                          <a:srgbClr val="00B05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01473"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Ориентация на опыт учащихся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60363" algn="just"/>
                      <a:r>
                        <a:rPr kumimoji="0" lang="ru-RU" sz="1400" kern="1200" dirty="0" smtClean="0">
                          <a:solidFill>
                            <a:srgbClr val="0070C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Личный опыт учащихся, как правило, мало учитывается.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60363" algn="just"/>
                      <a:r>
                        <a:rPr kumimoji="0" lang="ru-RU" sz="1300" kern="1200" dirty="0" smtClean="0">
                          <a:solidFill>
                            <a:srgbClr val="00B05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Максимальное использование опыта учащегося и все формы расширения его реального опыта.</a:t>
                      </a:r>
                      <a:endParaRPr lang="ru-RU" sz="1300" dirty="0">
                        <a:solidFill>
                          <a:srgbClr val="00B05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981112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Ведущие методы воспитания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60363" algn="just"/>
                      <a:r>
                        <a:rPr kumimoji="0" lang="ru-RU" sz="1400" kern="1200" dirty="0" smtClean="0">
                          <a:solidFill>
                            <a:srgbClr val="0070C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Преимущественно репродуктивные, пассивные.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60363" algn="just"/>
                      <a:r>
                        <a:rPr kumimoji="0" lang="ru-RU" sz="1300" kern="1200" dirty="0" smtClean="0">
                          <a:solidFill>
                            <a:srgbClr val="00B05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На первый план выдвигаются активные и интерактивные: проблемно-поисковые, творческого характера.</a:t>
                      </a:r>
                      <a:endParaRPr lang="ru-RU" sz="1300" dirty="0">
                        <a:solidFill>
                          <a:srgbClr val="00B05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  <a:tr h="889125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Результат педагогического влияния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60363" algn="just"/>
                      <a:r>
                        <a:rPr kumimoji="0" lang="ru-RU" sz="1400" kern="1200" dirty="0" smtClean="0">
                          <a:solidFill>
                            <a:srgbClr val="0070C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Информированный человек.</a:t>
                      </a:r>
                      <a:endParaRPr lang="ru-RU" sz="1400" dirty="0">
                        <a:solidFill>
                          <a:srgbClr val="0070C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360363" algn="just"/>
                      <a:r>
                        <a:rPr kumimoji="0" lang="ru-RU" sz="1300" kern="1200" dirty="0" smtClean="0">
                          <a:solidFill>
                            <a:srgbClr val="00B05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Саморазвитие. Самосовершенствование, самовоспитание.</a:t>
                      </a:r>
                      <a:r>
                        <a:rPr kumimoji="0" lang="ru-RU" sz="1300" kern="1200" baseline="0" dirty="0" smtClean="0">
                          <a:solidFill>
                            <a:srgbClr val="00B05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kern="1200" dirty="0" err="1" smtClean="0">
                          <a:solidFill>
                            <a:srgbClr val="00B05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Социокультурный</a:t>
                      </a:r>
                      <a:r>
                        <a:rPr kumimoji="0" lang="ru-RU" sz="1300" kern="1200" dirty="0" smtClean="0">
                          <a:solidFill>
                            <a:srgbClr val="00B050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человек.</a:t>
                      </a:r>
                      <a:endParaRPr lang="ru-RU" sz="1300" dirty="0">
                        <a:solidFill>
                          <a:srgbClr val="00B050"/>
                        </a:solidFill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00B050"/>
                </a:solidFill>
                <a:effectLst/>
                <a:latin typeface="Cambria" pitchFamily="18" charset="0"/>
              </a:rPr>
              <a:t/>
            </a:r>
            <a:br>
              <a:rPr lang="ru-RU" sz="2700" dirty="0" smtClean="0">
                <a:solidFill>
                  <a:srgbClr val="00B050"/>
                </a:solidFill>
                <a:effectLst/>
                <a:latin typeface="Cambria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effectLst/>
                <a:latin typeface="Cambria" pitchFamily="18" charset="0"/>
              </a:rPr>
              <a:t>Традиционная школа и инновационная школа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00660"/>
          </a:xfrm>
        </p:spPr>
        <p:txBody>
          <a:bodyPr>
            <a:normAutofit fontScale="70000" lnSpcReduction="20000"/>
          </a:bodyPr>
          <a:lstStyle/>
          <a:p>
            <a:pPr marL="84138" lvl="0" indent="276225"/>
            <a:r>
              <a:rPr lang="ru-RU" sz="3200" dirty="0" smtClean="0">
                <a:latin typeface="Cambria" pitchFamily="18" charset="0"/>
              </a:rPr>
              <a:t>телевизионные </a:t>
            </a:r>
            <a:r>
              <a:rPr lang="ru-RU" sz="3200" dirty="0" smtClean="0">
                <a:latin typeface="Cambria" pitchFamily="18" charset="0"/>
              </a:rPr>
              <a:t>(ток–шоу, «круглые столы», творческие портреты);</a:t>
            </a:r>
          </a:p>
          <a:p>
            <a:pPr marL="84138" lvl="0" indent="276225"/>
            <a:r>
              <a:rPr lang="ru-RU" sz="3200" dirty="0" smtClean="0">
                <a:latin typeface="Cambria" pitchFamily="18" charset="0"/>
              </a:rPr>
              <a:t> информационно–коммуникативные (создание презентаций и сайтов, банка идей, видеосюжеты, фото- и видеоархивы, Интернет);</a:t>
            </a:r>
          </a:p>
          <a:p>
            <a:pPr marL="84138" lvl="0" indent="276225"/>
            <a:r>
              <a:rPr lang="ru-RU" sz="3200" dirty="0" smtClean="0">
                <a:latin typeface="Cambria" pitchFamily="18" charset="0"/>
              </a:rPr>
              <a:t> нестандартные технологии (импровизация, интеллектуальный марафон);</a:t>
            </a:r>
          </a:p>
          <a:p>
            <a:pPr marL="84138" lvl="0" indent="276225"/>
            <a:r>
              <a:rPr lang="ru-RU" sz="3200" dirty="0" smtClean="0">
                <a:latin typeface="Cambria" pitchFamily="18" charset="0"/>
              </a:rPr>
              <a:t> </a:t>
            </a:r>
            <a:r>
              <a:rPr lang="ru-RU" sz="3200" dirty="0" err="1" smtClean="0">
                <a:latin typeface="Cambria" pitchFamily="18" charset="0"/>
              </a:rPr>
              <a:t>организационно-деятельностные</a:t>
            </a:r>
            <a:r>
              <a:rPr lang="ru-RU" sz="3200" dirty="0" smtClean="0">
                <a:latin typeface="Cambria" pitchFamily="18" charset="0"/>
              </a:rPr>
              <a:t> игры (ОДИ); </a:t>
            </a:r>
          </a:p>
          <a:p>
            <a:pPr marL="84138" lvl="0" indent="276225"/>
            <a:r>
              <a:rPr lang="ru-RU" sz="3200" dirty="0" smtClean="0">
                <a:latin typeface="Cambria" pitchFamily="18" charset="0"/>
              </a:rPr>
              <a:t> технология исследовательской деятельности; </a:t>
            </a:r>
          </a:p>
          <a:p>
            <a:pPr marL="84138" lvl="0" indent="276225"/>
            <a:r>
              <a:rPr lang="ru-RU" sz="3200" dirty="0" smtClean="0">
                <a:latin typeface="Cambria" pitchFamily="18" charset="0"/>
              </a:rPr>
              <a:t> технология проектов;</a:t>
            </a:r>
          </a:p>
          <a:p>
            <a:pPr marL="84138" lvl="0" indent="276225"/>
            <a:r>
              <a:rPr lang="ru-RU" sz="3200" dirty="0" smtClean="0">
                <a:latin typeface="Cambria" pitchFamily="18" charset="0"/>
              </a:rPr>
              <a:t> технология дидактической игры;</a:t>
            </a:r>
          </a:p>
          <a:p>
            <a:pPr marL="84138" lvl="0" indent="276225"/>
            <a:r>
              <a:rPr lang="ru-RU" sz="3200" dirty="0" smtClean="0">
                <a:latin typeface="Cambria" pitchFamily="18" charset="0"/>
              </a:rPr>
              <a:t> личностно-ориентированная технология; </a:t>
            </a:r>
          </a:p>
          <a:p>
            <a:pPr marL="84138" lvl="0" indent="276225"/>
            <a:r>
              <a:rPr lang="ru-RU" sz="3200" dirty="0" smtClean="0">
                <a:latin typeface="Cambria" pitchFamily="18" charset="0"/>
              </a:rPr>
              <a:t> </a:t>
            </a:r>
            <a:r>
              <a:rPr lang="ru-RU" sz="3200" dirty="0" err="1" smtClean="0">
                <a:latin typeface="Cambria" pitchFamily="18" charset="0"/>
              </a:rPr>
              <a:t>экологообразовательные</a:t>
            </a:r>
            <a:r>
              <a:rPr lang="ru-RU" sz="3200" dirty="0" smtClean="0">
                <a:latin typeface="Cambria" pitchFamily="18" charset="0"/>
              </a:rPr>
              <a:t>;</a:t>
            </a:r>
          </a:p>
          <a:p>
            <a:pPr marL="84138" lvl="0" indent="276225"/>
            <a:r>
              <a:rPr lang="ru-RU" sz="3200" dirty="0" smtClean="0">
                <a:latin typeface="Cambria" pitchFamily="18" charset="0"/>
              </a:rPr>
              <a:t> </a:t>
            </a:r>
            <a:r>
              <a:rPr lang="ru-RU" sz="3200" dirty="0" err="1" smtClean="0">
                <a:latin typeface="Cambria" pitchFamily="18" charset="0"/>
              </a:rPr>
              <a:t>кейс-технологии</a:t>
            </a:r>
            <a:r>
              <a:rPr lang="ru-RU" sz="3200" dirty="0" smtClean="0">
                <a:latin typeface="Cambria" pitchFamily="18" charset="0"/>
              </a:rPr>
              <a:t>;</a:t>
            </a:r>
          </a:p>
          <a:p>
            <a:pPr marL="84138" lvl="0" indent="276225"/>
            <a:r>
              <a:rPr lang="ru-RU" sz="3200" dirty="0" smtClean="0">
                <a:latin typeface="Cambria" pitchFamily="18" charset="0"/>
              </a:rPr>
              <a:t> </a:t>
            </a:r>
            <a:r>
              <a:rPr lang="ru-RU" sz="3200" dirty="0" err="1" smtClean="0">
                <a:latin typeface="Cambria" pitchFamily="18" charset="0"/>
              </a:rPr>
              <a:t>арт-технологии</a:t>
            </a:r>
            <a:r>
              <a:rPr lang="ru-RU" sz="3200" dirty="0" smtClean="0">
                <a:latin typeface="Cambria" pitchFamily="18" charset="0"/>
              </a:rPr>
              <a:t>;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B050"/>
                </a:solidFill>
                <a:effectLst/>
                <a:latin typeface="Cambria" pitchFamily="18" charset="0"/>
              </a:rPr>
              <a:t>Инновационные формы и методы</a:t>
            </a:r>
            <a:endParaRPr lang="ru-RU" sz="2400" dirty="0">
              <a:solidFill>
                <a:srgbClr val="00B050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00660"/>
          </a:xfrm>
        </p:spPr>
        <p:txBody>
          <a:bodyPr>
            <a:normAutofit fontScale="70000" lnSpcReduction="20000"/>
          </a:bodyPr>
          <a:lstStyle/>
          <a:p>
            <a:pPr marL="0" lvl="0" indent="360363"/>
            <a:r>
              <a:rPr lang="ru-RU" sz="3700" dirty="0" smtClean="0">
                <a:latin typeface="Cambria" pitchFamily="18" charset="0"/>
              </a:rPr>
              <a:t> </a:t>
            </a:r>
            <a:r>
              <a:rPr lang="ru-RU" sz="3200" dirty="0" smtClean="0">
                <a:latin typeface="Cambria" pitchFamily="18" charset="0"/>
              </a:rPr>
              <a:t>шоу-технологии (организация публичных конкурсов, соревнований, КВН);</a:t>
            </a:r>
          </a:p>
          <a:p>
            <a:pPr marL="0" lvl="0" indent="360363"/>
            <a:r>
              <a:rPr lang="ru-RU" sz="3200" dirty="0" smtClean="0">
                <a:latin typeface="Cambria" pitchFamily="18" charset="0"/>
              </a:rPr>
              <a:t> групповая проблемная работа;</a:t>
            </a:r>
          </a:p>
          <a:p>
            <a:pPr marL="0" lvl="0" indent="360363"/>
            <a:r>
              <a:rPr lang="ru-RU" sz="3200" dirty="0" smtClean="0">
                <a:latin typeface="Cambria" pitchFamily="18" charset="0"/>
              </a:rPr>
              <a:t> диалоговые технологии (диспуты, дискуссии, дебаты);</a:t>
            </a:r>
          </a:p>
          <a:p>
            <a:pPr marL="0" lvl="0" indent="360363"/>
            <a:r>
              <a:rPr lang="ru-RU" sz="3200" dirty="0" smtClean="0">
                <a:latin typeface="Cambria" pitchFamily="18" charset="0"/>
              </a:rPr>
              <a:t> тренинг общения;</a:t>
            </a:r>
          </a:p>
          <a:p>
            <a:pPr marL="0" lvl="0" indent="360363"/>
            <a:r>
              <a:rPr lang="ru-RU" sz="3200" dirty="0" smtClean="0">
                <a:latin typeface="Cambria" pitchFamily="18" charset="0"/>
              </a:rPr>
              <a:t> «информационное зеркало» (различные формы настенных объявлений, стенды).</a:t>
            </a:r>
          </a:p>
          <a:p>
            <a:pPr marL="0" lvl="0" indent="360363"/>
            <a:r>
              <a:rPr lang="ru-RU" sz="3200" dirty="0" smtClean="0">
                <a:latin typeface="Cambria" pitchFamily="18" charset="0"/>
              </a:rPr>
              <a:t> технология развития критического мышления; </a:t>
            </a:r>
          </a:p>
          <a:p>
            <a:pPr marL="0" lvl="0" indent="360363"/>
            <a:r>
              <a:rPr lang="ru-RU" sz="3200" dirty="0" smtClean="0">
                <a:latin typeface="Cambria" pitchFamily="18" charset="0"/>
              </a:rPr>
              <a:t> технология КТД  И. П. Иванова;</a:t>
            </a:r>
          </a:p>
          <a:p>
            <a:pPr marL="0" lvl="0" indent="360363"/>
            <a:r>
              <a:rPr lang="ru-RU" sz="3200" dirty="0" smtClean="0">
                <a:latin typeface="Cambria" pitchFamily="18" charset="0"/>
              </a:rPr>
              <a:t> </a:t>
            </a:r>
            <a:r>
              <a:rPr lang="ru-RU" sz="3200" dirty="0" err="1" smtClean="0">
                <a:latin typeface="Cambria" pitchFamily="18" charset="0"/>
              </a:rPr>
              <a:t>Тьюторство</a:t>
            </a:r>
            <a:r>
              <a:rPr lang="ru-RU" sz="3200" dirty="0" smtClean="0">
                <a:latin typeface="Cambria" pitchFamily="18" charset="0"/>
              </a:rPr>
              <a:t> – технология педагогической поддержки; </a:t>
            </a:r>
          </a:p>
          <a:p>
            <a:pPr marL="0" lvl="0" indent="360363"/>
            <a:r>
              <a:rPr lang="ru-RU" sz="3200" dirty="0" smtClean="0">
                <a:latin typeface="Cambria" pitchFamily="18" charset="0"/>
              </a:rPr>
              <a:t> технология создания ситуации успеха; </a:t>
            </a:r>
          </a:p>
          <a:p>
            <a:pPr marL="0" lvl="0" indent="360363"/>
            <a:r>
              <a:rPr lang="ru-RU" sz="3200" dirty="0" smtClean="0">
                <a:latin typeface="Cambria" pitchFamily="18" charset="0"/>
              </a:rPr>
              <a:t> ситуативные технологии;</a:t>
            </a:r>
          </a:p>
          <a:p>
            <a:pPr marL="0" lvl="0" indent="360363"/>
            <a:r>
              <a:rPr lang="ru-RU" sz="3200" dirty="0" smtClean="0">
                <a:latin typeface="Cambria" pitchFamily="18" charset="0"/>
              </a:rPr>
              <a:t> метод </a:t>
            </a:r>
            <a:r>
              <a:rPr lang="ru-RU" sz="3200" dirty="0" err="1" smtClean="0">
                <a:latin typeface="Cambria" pitchFamily="18" charset="0"/>
              </a:rPr>
              <a:t>портфолио</a:t>
            </a:r>
            <a:r>
              <a:rPr lang="ru-RU" sz="3200" dirty="0" smtClean="0">
                <a:latin typeface="Cambria" pitchFamily="18" charset="0"/>
              </a:rPr>
              <a:t>;</a:t>
            </a:r>
          </a:p>
          <a:p>
            <a:pPr marL="0" lvl="0" indent="360363"/>
            <a:r>
              <a:rPr lang="ru-RU" sz="3200" dirty="0" smtClean="0">
                <a:latin typeface="Cambria" pitchFamily="18" charset="0"/>
              </a:rPr>
              <a:t> рефлексия как метод самопознания и самооценки; </a:t>
            </a:r>
          </a:p>
          <a:p>
            <a:pPr marL="0" lvl="0" indent="360363"/>
            <a:r>
              <a:rPr lang="ru-RU" sz="3200" dirty="0" smtClean="0">
                <a:latin typeface="Cambria" pitchFamily="18" charset="0"/>
              </a:rPr>
              <a:t> информационно-коммуникационная технология (ИКТ).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B050"/>
                </a:solidFill>
                <a:effectLst/>
                <a:latin typeface="Cambria" pitchFamily="18" charset="0"/>
              </a:rPr>
              <a:t>Инновационные формы и методы</a:t>
            </a:r>
            <a:endParaRPr lang="ru-RU" sz="2400" dirty="0">
              <a:solidFill>
                <a:srgbClr val="00B050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14291"/>
            <a:ext cx="7500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200" b="1" dirty="0" smtClean="0">
                <a:latin typeface="Cambria" pitchFamily="18" charset="0"/>
              </a:rPr>
              <a:t> </a:t>
            </a:r>
            <a:r>
              <a:rPr lang="ru-RU" sz="2200" b="1" dirty="0" smtClean="0">
                <a:solidFill>
                  <a:srgbClr val="00B050"/>
                </a:solidFill>
                <a:latin typeface="Cambria" pitchFamily="18" charset="0"/>
              </a:rPr>
              <a:t>Инновационные формы и </a:t>
            </a:r>
            <a:r>
              <a:rPr lang="ru-RU" sz="2200" b="1" dirty="0" smtClean="0">
                <a:solidFill>
                  <a:srgbClr val="00B050"/>
                </a:solidFill>
                <a:latin typeface="Cambria" pitchFamily="18" charset="0"/>
              </a:rPr>
              <a:t>методы</a:t>
            </a:r>
          </a:p>
          <a:p>
            <a:pPr lvl="0" algn="ctr"/>
            <a:endParaRPr lang="ru-RU" sz="2200" b="1" dirty="0" smtClean="0">
              <a:latin typeface="Cambria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785794"/>
            <a:ext cx="8001056" cy="4678204"/>
          </a:xfrm>
          <a:prstGeom prst="rect">
            <a:avLst/>
          </a:prstGeom>
          <a:solidFill>
            <a:srgbClr val="FCFDF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Технология КТД (коллективные творческие дела) И.П. Иванова. 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Это эффективный метод воспитания и развития учащегося, основанный на позитивной деятельности, активности, коллективном авторстве и положительных эмоциях.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8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Законы КТД:</a:t>
            </a:r>
          </a:p>
          <a:p>
            <a:pPr marL="360363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коллективное творчество;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360363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единое дело и добровольное участие в нём;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360363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свобода выбора форм деятельности;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360363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содружество взрослых и детей;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360363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развитие коллектива под влиянием творчески одарённых лидеров.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Структурная схема КТД: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совместное решение о проведении дела;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коллективное планирование;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коллективная подготовка;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проведение дела;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коллективный анализ;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- результат.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357166"/>
            <a:ext cx="550072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latin typeface="Cambria" pitchFamily="18" charset="0"/>
              </a:rPr>
              <a:t> </a:t>
            </a:r>
            <a:r>
              <a:rPr lang="ru-RU" sz="2200" b="1" dirty="0" smtClean="0">
                <a:solidFill>
                  <a:srgbClr val="00B050"/>
                </a:solidFill>
                <a:latin typeface="Cambria" pitchFamily="18" charset="0"/>
              </a:rPr>
              <a:t>Инновационные формы и методы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928662" y="1214422"/>
            <a:ext cx="7643866" cy="2246769"/>
          </a:xfrm>
          <a:prstGeom prst="rect">
            <a:avLst/>
          </a:prstGeom>
          <a:solidFill>
            <a:srgbClr val="FCFDF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Информационно-коммуникационная технология (ИКТ).</a:t>
            </a: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Цель технологии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: формирование умений работать с информацией, развитие коммуникативных способностей учащихся, подготовка личности «информированного общества», формирование исследовательских умений, умений принимать оптимальные решения.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071546"/>
            <a:ext cx="778674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Кейс-технология</a:t>
            </a:r>
            <a:r>
              <a:rPr lang="ru-RU" b="1" dirty="0" smtClean="0">
                <a:latin typeface="Cambria" pitchFamily="18" charset="0"/>
              </a:rPr>
              <a:t> </a:t>
            </a:r>
            <a:r>
              <a:rPr lang="ru-RU" dirty="0" smtClean="0">
                <a:latin typeface="Cambria" pitchFamily="18" charset="0"/>
              </a:rPr>
              <a:t>(метод конкретных ситуаций) – технология, основанная на использовании специально смоделированной или реальной производственной ситуации в целях анализа, выявления проблем, поиска альтернативных решений, принятия оптимального решения проблемы</a:t>
            </a:r>
            <a:r>
              <a:rPr lang="ru-RU" dirty="0" smtClean="0">
                <a:latin typeface="Cambria" pitchFamily="18" charset="0"/>
              </a:rPr>
              <a:t>.</a:t>
            </a:r>
          </a:p>
          <a:p>
            <a:pPr indent="360363" algn="just"/>
            <a:endParaRPr lang="ru-RU" dirty="0" smtClean="0">
              <a:latin typeface="Cambria" pitchFamily="18" charset="0"/>
            </a:endParaRPr>
          </a:p>
          <a:p>
            <a:pPr indent="360363" algn="just"/>
            <a:endParaRPr lang="ru-RU" dirty="0"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428604"/>
            <a:ext cx="58579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200" b="1" dirty="0" smtClean="0">
                <a:solidFill>
                  <a:srgbClr val="00B050"/>
                </a:solidFill>
                <a:latin typeface="Cambria" pitchFamily="18" charset="0"/>
              </a:rPr>
              <a:t>Инновационные формы и методы</a:t>
            </a:r>
          </a:p>
        </p:txBody>
      </p:sp>
      <p:pic>
        <p:nvPicPr>
          <p:cNvPr id="24577" name="Рисунок 5" descr="https://arhivurokov.ru/kopilka/uploads/user_file_5654283ddb656/vniedrieniieinnovatsionnykhmietodovformrabotyvobrazovatielnyivospitatielnyiprotsiessizopytaraboty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171450" cy="17145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628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2571744"/>
            <a:ext cx="757242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0363" fontAlgn="base">
              <a:spcBef>
                <a:spcPct val="0"/>
              </a:spcBef>
              <a:spcAft>
                <a:spcPct val="0"/>
              </a:spcAft>
            </a:pPr>
            <a:r>
              <a:rPr lang="ru-RU" u="sng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Цели</a:t>
            </a:r>
            <a:r>
              <a:rPr lang="ru-RU" u="sng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u="sng" dirty="0" err="1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кейс-технологии</a:t>
            </a:r>
            <a:r>
              <a:rPr lang="ru-RU" u="sng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:</a:t>
            </a:r>
            <a:endParaRPr lang="ru-RU" u="sng" dirty="0" smtClean="0">
              <a:latin typeface="Cambr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1.   </a:t>
            </a:r>
            <a:r>
              <a:rPr lang="ru-RU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интеллектуальное развитие учащихся;</a:t>
            </a:r>
            <a:endParaRPr lang="ru-RU" dirty="0" smtClean="0">
              <a:latin typeface="Cambr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2.   осознание многозначности профессиональных проблем и жизненных ситуаций;</a:t>
            </a:r>
            <a:endParaRPr lang="ru-RU" dirty="0" smtClean="0">
              <a:latin typeface="Cambr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3.   приобретение опыта поиска и выработки альтернативных решений;</a:t>
            </a:r>
            <a:endParaRPr lang="ru-RU" dirty="0" smtClean="0">
              <a:latin typeface="Cambr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4.   формирование готовности к оценке и принятию решений;</a:t>
            </a:r>
            <a:endParaRPr lang="ru-RU" dirty="0" smtClean="0">
              <a:latin typeface="Cambr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5.   обеспечение повышения качества усвоения знаний за счет их углубления и обнаружения пробелов;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6.   развитие коммуникативных навыков.</a:t>
            </a:r>
            <a:endParaRPr lang="ru-RU" dirty="0" smtClean="0"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1012</TotalTime>
  <Words>778</Words>
  <Application>Microsoft Office PowerPoint</Application>
  <PresentationFormat>Экран (4:3)</PresentationFormat>
  <Paragraphs>132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Слайд 1</vt:lpstr>
      <vt:lpstr>Цель: проанализировать эффективность и результативность использования инновационных форм и методов в практике идеологической и воспитательной работы.</vt:lpstr>
      <vt:lpstr> Суть понятия «инновация» в воспитательной работе </vt:lpstr>
      <vt:lpstr> Традиционная школа и инновационная школа </vt:lpstr>
      <vt:lpstr>Инновационные формы и методы</vt:lpstr>
      <vt:lpstr>Инновационные формы и методы</vt:lpstr>
      <vt:lpstr>Слайд 7</vt:lpstr>
      <vt:lpstr>Слайд 8</vt:lpstr>
      <vt:lpstr>Слайд 9</vt:lpstr>
      <vt:lpstr>Слайд 10</vt:lpstr>
      <vt:lpstr> Положительные и отрицательные тенденции использования инноваций </vt:lpstr>
      <vt:lpstr>Слайд 12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Nastya</dc:creator>
  <cp:lastModifiedBy>Nastya</cp:lastModifiedBy>
  <cp:revision>70</cp:revision>
  <dcterms:created xsi:type="dcterms:W3CDTF">2018-03-26T12:01:50Z</dcterms:created>
  <dcterms:modified xsi:type="dcterms:W3CDTF">2018-03-28T16:28:38Z</dcterms:modified>
</cp:coreProperties>
</file>